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4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1" r:id="rId3"/>
    <p:sldMasterId id="2147483653" r:id="rId4"/>
    <p:sldMasterId id="2147483655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9144000" cy="51435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11760" y="316080"/>
            <a:ext cx="8520120" cy="83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11760" y="1225080"/>
            <a:ext cx="1951560" cy="3353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2361240" y="1225080"/>
            <a:ext cx="1951560" cy="3353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18B86E9-9943-4AF7-9351-8E9B420A5415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11760" y="316080"/>
            <a:ext cx="8520120" cy="83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311760" y="1225080"/>
            <a:ext cx="3999600" cy="3353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3EFDB69-71F9-43B1-B562-4D2CB5B0C5CE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11760" y="316080"/>
            <a:ext cx="8520120" cy="83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11760" y="1225080"/>
            <a:ext cx="1951560" cy="3353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2361240" y="1225080"/>
            <a:ext cx="1951560" cy="3353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0A21F40-C94E-4954-911D-7691BA26A1B0}" type="slidenum">
              <a:t>&lt;#&gt;</a:t>
            </a:fld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MAIN_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11760" y="316080"/>
            <a:ext cx="8520120" cy="83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11760" y="1225080"/>
            <a:ext cx="1951560" cy="3353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2361240" y="1225080"/>
            <a:ext cx="1951560" cy="3353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68930A2-F59B-4FF3-84A9-3F5E98B1D0DF}" type="slidenum">
              <a:t>&lt;#&gt;</a:t>
            </a:fld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_AND_TWO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11760" y="316080"/>
            <a:ext cx="8520120" cy="83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11760" y="1225080"/>
            <a:ext cx="3999600" cy="3353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456A7223-66BB-4D6E-BA62-D68CDA7417E5}" type="slidenum">
              <a:t>&lt;#&gt;</a:t>
            </a:fld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_AND_TWO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11760" y="316080"/>
            <a:ext cx="8520120" cy="83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11760" y="1225080"/>
            <a:ext cx="1951560" cy="3353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2361240" y="1225080"/>
            <a:ext cx="1951560" cy="3353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3A3200A0-9EBD-4223-BA80-65E0554DDD2A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3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4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5.xml"/><Relationship Id="rId3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Google Shape;10;p2"/>
          <p:cNvSpPr/>
          <p:nvPr/>
        </p:nvSpPr>
        <p:spPr>
          <a:xfrm>
            <a:off x="2743920" y="756720"/>
            <a:ext cx="1081440" cy="1124640"/>
          </a:xfrm>
          <a:custGeom>
            <a:avLst/>
            <a:gdLst>
              <a:gd name="textAreaLeft" fmla="*/ 0 w 1081440"/>
              <a:gd name="textAreaRight" fmla="*/ 1081800 w 1081440"/>
              <a:gd name="textAreaTop" fmla="*/ 0 h 1124640"/>
              <a:gd name="textAreaBottom" fmla="*/ 1125000 h 1124640"/>
            </a:gdLst>
            <a:ahLst/>
            <a:rect l="textAreaLeft" t="textAreaTop" r="textAreaRight" b="textAreaBottom"/>
            <a:pathLst>
              <a:path w="43265" h="44998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440">
            <a:solidFill>
              <a:srgbClr val="cca67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Google Shape;11;p2"/>
          <p:cNvSpPr/>
          <p:nvPr/>
        </p:nvSpPr>
        <p:spPr>
          <a:xfrm rot="10800000">
            <a:off x="5318640" y="3267000"/>
            <a:ext cx="1081440" cy="1124640"/>
          </a:xfrm>
          <a:custGeom>
            <a:avLst/>
            <a:gdLst>
              <a:gd name="textAreaLeft" fmla="*/ 0 w 1081440"/>
              <a:gd name="textAreaRight" fmla="*/ 1081800 w 1081440"/>
              <a:gd name="textAreaTop" fmla="*/ 0 h 1124640"/>
              <a:gd name="textAreaBottom" fmla="*/ 1125000 h 1124640"/>
            </a:gdLst>
            <a:ahLst/>
            <a:rect l="textAreaLeft" t="textAreaTop" r="textAreaRight" b="textAreaBottom"/>
            <a:pathLst>
              <a:path w="43265" h="44998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440">
            <a:solidFill>
              <a:srgbClr val="cca67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044880" y="1444320"/>
            <a:ext cx="3054240" cy="153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Fai clic per modificare il formato del testo del titolo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000" spc="-1" strike="noStrike">
                <a:solidFill>
                  <a:srgbClr val="000000"/>
                </a:solidFill>
                <a:latin typeface="Economica"/>
                <a:ea typeface="Economic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5C4F38B-99BD-49A9-807A-0542C209DC19}" type="slidenum">
              <a:rPr b="0" lang="en-US" sz="1000" spc="-1" strike="noStrike">
                <a:solidFill>
                  <a:srgbClr val="000000"/>
                </a:solidFill>
                <a:latin typeface="Economica"/>
                <a:ea typeface="Economica"/>
              </a:rPr>
              <a:t>&lt;numero&gt;</a:t>
            </a:fld>
            <a:endParaRPr b="0" lang="en-US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Fai clic per modificare il formato del testo della struttura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Secondo livello struttura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Terzo livello struttura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Quarto livello struttura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Quinto livello struttura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Sesto livello struttura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Settimo livello struttura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6;p3"/>
          <p:cNvSpPr/>
          <p:nvPr/>
        </p:nvSpPr>
        <p:spPr>
          <a:xfrm flipH="1">
            <a:off x="7596000" y="460080"/>
            <a:ext cx="1081440" cy="1124640"/>
          </a:xfrm>
          <a:custGeom>
            <a:avLst/>
            <a:gdLst>
              <a:gd name="textAreaLeft" fmla="*/ 360 w 1081440"/>
              <a:gd name="textAreaRight" fmla="*/ 1082160 w 1081440"/>
              <a:gd name="textAreaTop" fmla="*/ 0 h 1124640"/>
              <a:gd name="textAreaBottom" fmla="*/ 1125000 h 1124640"/>
            </a:gdLst>
            <a:ahLst/>
            <a:rect l="textAreaLeft" t="textAreaTop" r="textAreaRight" b="textAreaBottom"/>
            <a:pathLst>
              <a:path w="43265" h="44998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440">
            <a:solidFill>
              <a:srgbClr val="cca67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Google Shape;17;p3"/>
          <p:cNvSpPr/>
          <p:nvPr/>
        </p:nvSpPr>
        <p:spPr>
          <a:xfrm flipH="1" rot="10800000">
            <a:off x="466560" y="3558600"/>
            <a:ext cx="1081440" cy="1124640"/>
          </a:xfrm>
          <a:custGeom>
            <a:avLst/>
            <a:gdLst>
              <a:gd name="textAreaLeft" fmla="*/ 360 w 1081440"/>
              <a:gd name="textAreaRight" fmla="*/ 1082160 w 1081440"/>
              <a:gd name="textAreaTop" fmla="*/ 0 h 1124640"/>
              <a:gd name="textAreaBottom" fmla="*/ 1125000 h 1124640"/>
            </a:gdLst>
            <a:ahLst/>
            <a:rect l="textAreaLeft" t="textAreaTop" r="textAreaRight" b="textAreaBottom"/>
            <a:pathLst>
              <a:path w="43265" h="44998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440">
            <a:solidFill>
              <a:srgbClr val="cca67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773640" y="1806480"/>
            <a:ext cx="7596360" cy="153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Fai clic per modificare il formato del testo del titolo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ldNum" idx="2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000" spc="-1" strike="noStrike">
                <a:solidFill>
                  <a:srgbClr val="000000"/>
                </a:solidFill>
                <a:latin typeface="Economica"/>
                <a:ea typeface="Economic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4D06D0F-F8BA-43F6-9F0B-47F40034F1A5}" type="slidenum">
              <a:rPr b="0" lang="en-US" sz="1000" spc="-1" strike="noStrike">
                <a:solidFill>
                  <a:srgbClr val="000000"/>
                </a:solidFill>
                <a:latin typeface="Economica"/>
                <a:ea typeface="Economica"/>
              </a:rPr>
              <a:t>&lt;numero&gt;</a:t>
            </a:fld>
            <a:endParaRPr b="0" lang="en-US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Fai clic per modificare il formato del testo della struttura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Secondo livello struttura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Terzo livello struttura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Quarto livello struttura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Quinto livello struttura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Sesto livello struttura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Settimo livello struttura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2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38;p8"/>
          <p:cNvSpPr/>
          <p:nvPr/>
        </p:nvSpPr>
        <p:spPr>
          <a:xfrm>
            <a:off x="0" y="5045760"/>
            <a:ext cx="9143640" cy="97560"/>
          </a:xfrm>
          <a:prstGeom prst="rect">
            <a:avLst/>
          </a:prstGeom>
          <a:solidFill>
            <a:srgbClr val="cca67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6480" bIns="648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90320" y="450000"/>
            <a:ext cx="5878440" cy="409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Fai clic per modificare il formato del testo del titolo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sldNum" idx="3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000" spc="-1" strike="noStrike">
                <a:solidFill>
                  <a:srgbClr val="000000"/>
                </a:solidFill>
                <a:latin typeface="Economica"/>
                <a:ea typeface="Economic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BCA4CE2-02D9-4445-B527-582A2ACC8F7B}" type="slidenum">
              <a:rPr b="0" lang="en-US" sz="1000" spc="-1" strike="noStrike">
                <a:solidFill>
                  <a:srgbClr val="000000"/>
                </a:solidFill>
                <a:latin typeface="Economica"/>
                <a:ea typeface="Economica"/>
              </a:rPr>
              <a:t>&lt;numero&gt;</a:t>
            </a:fld>
            <a:endParaRPr b="0" lang="en-US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Fai clic per modificare il formato del testo della struttura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Secondo livello struttura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Terzo livello struttura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Quarto livello struttura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Quinto livello struttura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Sesto livello struttura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Settimo livello struttura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4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311760" y="316080"/>
            <a:ext cx="8520120" cy="83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Fai clic per modificare il formato del testo del titolo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311760" y="1225080"/>
            <a:ext cx="3999600" cy="3353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7121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Fai clic per modificare il formato del testo della struttura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Secondo livello struttura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Terzo livello struttura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Quarto livello struttura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Quinto livello struttura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Sesto livello struttura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Settimo livello struttura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832280" y="1225080"/>
            <a:ext cx="3999600" cy="3353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7121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Fai clic per modificare il formato del testo della struttura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Secondo livello struttura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Terzo livello struttura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Quarto livello struttura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Quinto livello struttura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Sesto livello struttura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Settimo livello struttura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sldNum" idx="4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000" spc="-1" strike="noStrike">
                <a:solidFill>
                  <a:srgbClr val="000000"/>
                </a:solidFill>
                <a:latin typeface="Economica"/>
                <a:ea typeface="Economic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B7F344B-61A4-48AA-BFCF-8DDB94497F15}" type="slidenum">
              <a:rPr b="0" lang="en-US" sz="1000" spc="-1" strike="noStrike">
                <a:solidFill>
                  <a:srgbClr val="000000"/>
                </a:solidFill>
                <a:latin typeface="Economica"/>
                <a:ea typeface="Economica"/>
              </a:rPr>
              <a:t>&lt;numero&gt;</a:t>
            </a:fld>
            <a:endParaRPr b="0" lang="en-US" sz="10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6" r:id="rId2"/>
    <p:sldLayoutId id="2147483657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6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6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2880000" y="1195200"/>
            <a:ext cx="3428640" cy="2692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2600" spc="-1" strike="noStrike">
                <a:solidFill>
                  <a:srgbClr val="000000"/>
                </a:solidFill>
                <a:latin typeface="FreeSerif"/>
                <a:ea typeface="Open Sans"/>
              </a:rPr>
              <a:t>Servio, Commentarii </a:t>
            </a:r>
            <a:br>
              <a:rPr sz="2600"/>
            </a:br>
            <a:r>
              <a:rPr b="0" lang="en-US" sz="2600" spc="-1" strike="noStrike">
                <a:solidFill>
                  <a:srgbClr val="000000"/>
                </a:solidFill>
                <a:latin typeface="FreeSerif"/>
                <a:ea typeface="Open Sans"/>
              </a:rPr>
              <a:t>in Vergilii Aeneidos libros V</a:t>
            </a:r>
            <a:br>
              <a:rPr sz="2600"/>
            </a:br>
            <a:br>
              <a:rPr sz="2600"/>
            </a:br>
            <a:r>
              <a:rPr b="0" lang="en-US" sz="2600" spc="-1" strike="noStrike">
                <a:solidFill>
                  <a:srgbClr val="000000"/>
                </a:solidFill>
                <a:latin typeface="FreeSerif"/>
                <a:ea typeface="Open Sans"/>
              </a:rPr>
              <a:t>Virg. Aen. V 39-48</a:t>
            </a:r>
            <a:endParaRPr b="0" lang="en-US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Google Shape;63;p13"/>
          <p:cNvSpPr/>
          <p:nvPr/>
        </p:nvSpPr>
        <p:spPr>
          <a:xfrm>
            <a:off x="0" y="2571840"/>
            <a:ext cx="91436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sp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/>
          </p:nvPr>
        </p:nvSpPr>
        <p:spPr>
          <a:xfrm>
            <a:off x="352440" y="1182240"/>
            <a:ext cx="3967560" cy="3353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850"/>
              </a:spcBef>
              <a:buNone/>
            </a:pPr>
            <a:r>
              <a:rPr b="1" lang="en-US" sz="1600" spc="-1" strike="noStrike">
                <a:solidFill>
                  <a:srgbClr val="000000"/>
                </a:solidFill>
                <a:latin typeface="FreeSerif"/>
                <a:ea typeface="Arial"/>
              </a:rPr>
              <a:t>Wessner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850"/>
              </a:spcBef>
              <a:buNone/>
            </a:pP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850"/>
              </a:spcBef>
              <a:buNone/>
            </a:pPr>
            <a:r>
              <a:rPr b="0" lang="en-US" sz="1600" spc="-1" strike="noStrike">
                <a:solidFill>
                  <a:srgbClr val="000000"/>
                </a:solidFill>
                <a:latin typeface="FreeSerif"/>
                <a:ea typeface="Arial"/>
              </a:rPr>
              <a:t>Idonei 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  <a:ea typeface="FreeSerif"/>
              </a:rPr>
              <a:t>→  antichi→ titolo onorifico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spcBef>
                <a:spcPts val="850"/>
              </a:spcBef>
              <a:buNone/>
            </a:pPr>
            <a:r>
              <a:rPr b="0" lang="en-US" sz="1600" spc="-1" strike="noStrike">
                <a:solidFill>
                  <a:srgbClr val="000000"/>
                </a:solidFill>
                <a:latin typeface="FreeSerif"/>
                <a:ea typeface="Arial"/>
              </a:rPr>
              <a:t>Non idonei  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  <a:ea typeface="FreeSerif"/>
              </a:rPr>
              <a:t>→ neoterici 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  <a:ea typeface="FreeSerif"/>
              </a:rPr>
              <a:t>→ titolo denigratorio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spcBef>
                <a:spcPts val="850"/>
              </a:spcBef>
              <a:buNone/>
            </a:pP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850"/>
              </a:spcBef>
              <a:buNone/>
            </a:pP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4032000" y="1224000"/>
            <a:ext cx="4752000" cy="3353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433"/>
          </a:bodyPr>
          <a:p>
            <a:pPr marL="432000" indent="0">
              <a:lnSpc>
                <a:spcPct val="100000"/>
              </a:lnSpc>
              <a:spcBef>
                <a:spcPts val="850"/>
              </a:spcBef>
              <a:buNone/>
            </a:pPr>
            <a:r>
              <a:rPr b="1" lang="en-US" sz="1600" spc="-1" strike="noStrike">
                <a:solidFill>
                  <a:srgbClr val="000000"/>
                </a:solidFill>
                <a:latin typeface="FreeSerif"/>
                <a:ea typeface="FreeSerif"/>
              </a:rPr>
              <a:t>Kaster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00000"/>
              </a:lnSpc>
              <a:spcBef>
                <a:spcPts val="850"/>
              </a:spcBef>
              <a:buNone/>
            </a:pP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00000"/>
              </a:lnSpc>
              <a:spcBef>
                <a:spcPts val="850"/>
              </a:spcBef>
              <a:buNone/>
            </a:pPr>
            <a:r>
              <a:rPr b="0" lang="en-US" sz="1600" spc="-1" strike="noStrike">
                <a:solidFill>
                  <a:srgbClr val="000000"/>
                </a:solidFill>
                <a:latin typeface="FreeSerif"/>
                <a:ea typeface="FreeSerif"/>
              </a:rPr>
              <a:t>Auctores antiqui, veteres: Virgilio, Cicerone, Plauto, Terenzio, Sallustio, Orazio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00000"/>
              </a:lnSpc>
              <a:spcBef>
                <a:spcPts val="850"/>
              </a:spcBef>
              <a:buNone/>
            </a:pPr>
            <a:r>
              <a:rPr b="0" lang="en-US" sz="1600" spc="-1" strike="noStrike">
                <a:solidFill>
                  <a:srgbClr val="000000"/>
                </a:solidFill>
                <a:latin typeface="FreeSerif"/>
                <a:ea typeface="FreeSerif"/>
              </a:rPr>
              <a:t>Auctores recentes, neoterici: Lucano, Stazio, Giovenale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00000"/>
              </a:lnSpc>
              <a:spcBef>
                <a:spcPts val="850"/>
              </a:spcBef>
              <a:buNone/>
            </a:pP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00000"/>
              </a:lnSpc>
              <a:spcBef>
                <a:spcPts val="850"/>
              </a:spcBef>
              <a:buNone/>
            </a:pPr>
            <a:r>
              <a:rPr b="0" lang="en-US" sz="1600" spc="-1" strike="noStrike">
                <a:solidFill>
                  <a:srgbClr val="000000"/>
                </a:solidFill>
                <a:latin typeface="FreeSerif"/>
                <a:ea typeface="FreeSerif"/>
              </a:rPr>
              <a:t>Non è un elenco fisso, dipende dal problema da risolvere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00000"/>
              </a:lnSpc>
              <a:spcBef>
                <a:spcPts val="850"/>
              </a:spcBef>
              <a:buNone/>
            </a:pP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00000"/>
              </a:lnSpc>
              <a:spcBef>
                <a:spcPts val="850"/>
              </a:spcBef>
              <a:buNone/>
            </a:pPr>
            <a:r>
              <a:rPr b="0" lang="en-US" sz="1600" spc="-1" strike="noStrike">
                <a:solidFill>
                  <a:srgbClr val="000000"/>
                </a:solidFill>
                <a:latin typeface="FreeSerif"/>
                <a:ea typeface="Arial"/>
              </a:rPr>
              <a:t>Conflitto nell’uso di un termine tra i veteres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00000"/>
              </a:lnSpc>
              <a:spcBef>
                <a:spcPts val="850"/>
              </a:spcBef>
              <a:buNone/>
            </a:pPr>
            <a:r>
              <a:rPr b="0" lang="en-US" sz="1600" spc="-1" strike="noStrike">
                <a:solidFill>
                  <a:srgbClr val="000000"/>
                </a:solidFill>
                <a:latin typeface="FreeSerif"/>
                <a:ea typeface="Arial"/>
              </a:rPr>
              <a:t>Recentes sono concordi con i veteres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marL="432000" indent="0">
              <a:spcBef>
                <a:spcPts val="1417"/>
              </a:spcBef>
              <a:buNone/>
            </a:pPr>
            <a:r>
              <a:rPr b="0" i="1" lang="en-US" sz="1600" spc="-1" strike="noStrike">
                <a:solidFill>
                  <a:srgbClr val="000000"/>
                </a:solidFill>
                <a:latin typeface="FreeSerif"/>
                <a:ea typeface="Arial"/>
              </a:rPr>
              <a:t>Recentes idonei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/>
          </p:nvPr>
        </p:nvSpPr>
        <p:spPr>
          <a:xfrm>
            <a:off x="419760" y="894240"/>
            <a:ext cx="7248240" cy="3353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/>
          </a:bodyPr>
          <a:p>
            <a:pPr indent="0">
              <a:spcBef>
                <a:spcPts val="850"/>
              </a:spcBef>
              <a:buNone/>
            </a:pPr>
            <a:r>
              <a:rPr b="0" lang="en-US" sz="1600" spc="-1" strike="noStrike">
                <a:solidFill>
                  <a:srgbClr val="000000"/>
                </a:solidFill>
                <a:latin typeface="FreeSerif"/>
                <a:ea typeface="Arial"/>
              </a:rPr>
              <a:t>CONCLUSIONI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spcBef>
                <a:spcPts val="850"/>
              </a:spcBef>
              <a:buNone/>
            </a:pP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000000"/>
              </a:buClr>
              <a:buFont typeface="OpenSymbol"/>
              <a:buAutoNum type="arabicPeriod"/>
            </a:pPr>
            <a:r>
              <a:rPr b="0" lang="en-US" sz="1600" spc="-1" strike="noStrike">
                <a:solidFill>
                  <a:srgbClr val="000000"/>
                </a:solidFill>
                <a:latin typeface="FreeSerif"/>
                <a:ea typeface="Arial"/>
              </a:rPr>
              <a:t>I poeti neoterici possiedono una loro </a:t>
            </a:r>
            <a:r>
              <a:rPr b="0" i="1" lang="en-US" sz="1600" spc="-1" strike="noStrike">
                <a:solidFill>
                  <a:srgbClr val="000000"/>
                </a:solidFill>
                <a:latin typeface="FreeSerif"/>
                <a:ea typeface="Arial"/>
              </a:rPr>
              <a:t>auctoritas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  <a:ea typeface="Arial"/>
              </a:rPr>
              <a:t> e vengono utilizzati a scopi didattici non diversamente da quelli antichi.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marL="432000" indent="0">
              <a:spcBef>
                <a:spcPts val="850"/>
              </a:spcBef>
              <a:buNone/>
            </a:pP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000000"/>
              </a:buClr>
              <a:buFont typeface="OpenSymbol"/>
              <a:buAutoNum type="arabicPeriod"/>
            </a:pPr>
            <a:r>
              <a:rPr b="0" lang="en-US" sz="1600" spc="-1" strike="noStrike">
                <a:solidFill>
                  <a:srgbClr val="000000"/>
                </a:solidFill>
                <a:latin typeface="FreeSerif"/>
                <a:ea typeface="Arial"/>
              </a:rPr>
              <a:t>La selezione degli autori e il loro utilizzo necessita di ulteriori studi. I canoni della grammatica latina non erano monolitici e immuni da controversie e interpretazioni idiosincratiche.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spcBef>
                <a:spcPts val="850"/>
              </a:spcBef>
              <a:buNone/>
            </a:pP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spcBef>
                <a:spcPts val="850"/>
              </a:spcBef>
              <a:buNone/>
            </a:pP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spcBef>
                <a:spcPts val="850"/>
              </a:spcBef>
              <a:buNone/>
            </a:pP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311760" y="-95040"/>
            <a:ext cx="8520120" cy="1041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2900" spc="-1" strike="noStrike">
                <a:solidFill>
                  <a:srgbClr val="000000"/>
                </a:solidFill>
                <a:latin typeface="FreeSerif"/>
                <a:ea typeface="Economica"/>
              </a:rPr>
              <a:t>Virg. Aen. v.39-48</a:t>
            </a:r>
            <a:endParaRPr b="0" lang="en-US" sz="2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2552400" y="1225080"/>
            <a:ext cx="3999600" cy="3353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rmAutofit fontScale="62128"/>
          </a:bodyPr>
          <a:p>
            <a:pPr indent="0">
              <a:lnSpc>
                <a:spcPct val="115000"/>
              </a:lnSpc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rgbClr val="000000"/>
                </a:solidFill>
                <a:latin typeface="FreeSerif"/>
                <a:ea typeface="Open Sans"/>
              </a:rPr>
              <a:t>quem genuit. </a:t>
            </a:r>
            <a:r>
              <a:rPr b="0" lang="en-US" sz="1600" spc="-1" strike="noStrike">
                <a:solidFill>
                  <a:srgbClr val="000000"/>
                </a:solidFill>
                <a:highlight>
                  <a:srgbClr val="8af4f4"/>
                </a:highlight>
                <a:latin typeface="FreeSerif"/>
                <a:ea typeface="Open Sans"/>
              </a:rPr>
              <a:t>veterum non immemor ille parentum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rgbClr val="000000"/>
                </a:solidFill>
                <a:highlight>
                  <a:srgbClr val="8af4f4"/>
                </a:highlight>
                <a:latin typeface="FreeSerif"/>
                <a:ea typeface="Open Sans"/>
              </a:rPr>
              <a:t>gratatur reduces et gaza laetus agresti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rgbClr val="000000"/>
                </a:solidFill>
                <a:highlight>
                  <a:srgbClr val="8af4f4"/>
                </a:highlight>
                <a:latin typeface="FreeSerif"/>
                <a:ea typeface="Open Sans"/>
              </a:rPr>
              <a:t>excipit, ac fessos opibus solatur amicis.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rgbClr val="000000"/>
                </a:solidFill>
                <a:highlight>
                  <a:srgbClr val="fff200"/>
                </a:highlight>
                <a:latin typeface="FreeSerif"/>
                <a:ea typeface="Open Sans"/>
              </a:rPr>
              <a:t>Postera cum primo stellas Oriente fugarat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rgbClr val="000000"/>
                </a:solidFill>
                <a:highlight>
                  <a:srgbClr val="fff200"/>
                </a:highlight>
                <a:latin typeface="FreeSerif"/>
                <a:ea typeface="Open Sans"/>
              </a:rPr>
              <a:t>clara dies, socios in coetum litore ab omni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rgbClr val="000000"/>
                </a:solidFill>
                <a:highlight>
                  <a:srgbClr val="fff200"/>
                </a:highlight>
                <a:latin typeface="FreeSerif"/>
                <a:ea typeface="Open Sans"/>
              </a:rPr>
              <a:t>advocat Aeneas tumulique ex aggere fatur: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rgbClr val="000000"/>
                </a:solidFill>
                <a:highlight>
                  <a:srgbClr val="e0efd4"/>
                </a:highlight>
                <a:latin typeface="FreeSerif"/>
                <a:ea typeface="Open Sans"/>
              </a:rPr>
              <a:t>´Dardanidae magni, genus alto a sanguine divum,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rgbClr val="000000"/>
                </a:solidFill>
                <a:highlight>
                  <a:srgbClr val="e0efd4"/>
                </a:highlight>
                <a:latin typeface="FreeSerif"/>
                <a:ea typeface="Open Sans"/>
              </a:rPr>
              <a:t>annuus exactis completur mensibus orbis,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rgbClr val="000000"/>
                </a:solidFill>
                <a:highlight>
                  <a:srgbClr val="e0efd4"/>
                </a:highlight>
                <a:latin typeface="FreeSerif"/>
                <a:ea typeface="Open Sans"/>
              </a:rPr>
              <a:t>ex quo reliquias divinique ossa parentis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rgbClr val="000000"/>
                </a:solidFill>
                <a:highlight>
                  <a:srgbClr val="e0efd4"/>
                </a:highlight>
                <a:latin typeface="FreeSerif"/>
                <a:ea typeface="Open Sans"/>
              </a:rPr>
              <a:t>condidimus terra maestasque sacravimus aras;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spcAft>
                <a:spcPts val="1199"/>
              </a:spcAft>
              <a:buNone/>
              <a:tabLst>
                <a:tab algn="l" pos="0"/>
              </a:tabLst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2376000" y="1008000"/>
            <a:ext cx="4464000" cy="0"/>
          </a:xfrm>
          <a:prstGeom prst="line">
            <a:avLst/>
          </a:prstGeom>
          <a:ln w="29160">
            <a:solidFill>
              <a:srgbClr val="cca67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04760" rIns="104760" tIns="-59760" bIns="-5976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/>
          </p:nvPr>
        </p:nvSpPr>
        <p:spPr>
          <a:xfrm>
            <a:off x="311760" y="1225080"/>
            <a:ext cx="7248240" cy="3353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39. NON INMEMOR  </a:t>
            </a:r>
            <a:r>
              <a:rPr b="0" lang="en-US" sz="1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[[</a:t>
            </a:r>
            <a:r>
              <a:rPr b="1" lang="en-US" sz="1600" spc="-1" strike="noStrike">
                <a:solidFill>
                  <a:srgbClr val="000000"/>
                </a:solidFill>
                <a:latin typeface="FreeSerif"/>
              </a:rPr>
              <a:t>litotes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 figura.</a:t>
            </a:r>
            <a:r>
              <a:rPr b="0" lang="en-US" sz="1600" spc="-1" strike="noStrike">
                <a:solidFill>
                  <a:srgbClr val="000000"/>
                </a:solidFill>
                <a:latin typeface="DejaVu Sans"/>
                <a:ea typeface="DejaVu Sans"/>
              </a:rPr>
              <a:t>]]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spcBef>
                <a:spcPts val="1417"/>
              </a:spcBef>
              <a:buNone/>
            </a:pPr>
            <a:r>
              <a:rPr b="0" lang="en-US" sz="1600" spc="-1" strike="noStrike">
                <a:solidFill>
                  <a:srgbClr val="000000"/>
                </a:solidFill>
                <a:latin typeface="FreeSerif"/>
                <a:ea typeface="Arial"/>
              </a:rPr>
              <a:t>40. GRATATVR </a:t>
            </a:r>
            <a:r>
              <a:rPr b="0" lang="en-US" sz="1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[[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quidam </a:t>
            </a:r>
            <a:r>
              <a:rPr b="0" i="1" lang="en-US" sz="1600" spc="-1" strike="noStrike">
                <a:solidFill>
                  <a:srgbClr val="000000"/>
                </a:solidFill>
                <a:latin typeface="FreeSerif"/>
              </a:rPr>
              <a:t>gratatur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 non </a:t>
            </a:r>
            <a:r>
              <a:rPr b="1" lang="en-US" sz="1600" spc="-1" strike="noStrike">
                <a:solidFill>
                  <a:srgbClr val="000000"/>
                </a:solidFill>
                <a:latin typeface="FreeSerif"/>
              </a:rPr>
              <a:t>gratulatur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, sed </a:t>
            </a:r>
            <a:r>
              <a:rPr b="1" lang="en-US" sz="1600" spc="-1" strike="noStrike">
                <a:solidFill>
                  <a:srgbClr val="000000"/>
                </a:solidFill>
                <a:latin typeface="FreeSerif"/>
              </a:rPr>
              <a:t>laetatur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 accipiunt, ut, quod ad Troianorum votum pertinet, </a:t>
            </a:r>
            <a:r>
              <a:rPr b="1" lang="en-US" sz="1600" spc="-1" strike="noStrike">
                <a:solidFill>
                  <a:srgbClr val="000000"/>
                </a:solidFill>
                <a:latin typeface="FreeSerif"/>
              </a:rPr>
              <a:t>miseretur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 ad Siciliam reversos, quod ad suum animum, </a:t>
            </a:r>
            <a:r>
              <a:rPr b="1" lang="en-US" sz="1600" spc="-1" strike="noStrike">
                <a:solidFill>
                  <a:srgbClr val="000000"/>
                </a:solidFill>
                <a:latin typeface="FreeSerif"/>
              </a:rPr>
              <a:t>gaudeat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. </a:t>
            </a:r>
            <a:r>
              <a:rPr b="1" lang="en-US" sz="1600" spc="-1" strike="noStrike">
                <a:solidFill>
                  <a:srgbClr val="000000"/>
                </a:solidFill>
                <a:latin typeface="FreeSerif"/>
              </a:rPr>
              <a:t>Pacuvius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 in Hermiona hic verbum posuit: i</a:t>
            </a:r>
            <a:r>
              <a:rPr b="0" i="1" lang="en-US" sz="1600" spc="-1" strike="noStrike">
                <a:solidFill>
                  <a:srgbClr val="000000"/>
                </a:solidFill>
                <a:latin typeface="FreeSerif"/>
              </a:rPr>
              <a:t>bo atque dicam, frequentes ut eant gratatum hospiti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, </a:t>
            </a:r>
            <a:r>
              <a:rPr b="1" lang="en-US" sz="1600" spc="-1" strike="noStrike">
                <a:solidFill>
                  <a:srgbClr val="000000"/>
                </a:solidFill>
                <a:latin typeface="FreeSerif"/>
              </a:rPr>
              <a:t>Accius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 Pelopidis </a:t>
            </a:r>
            <a:r>
              <a:rPr b="0" i="1" lang="en-US" sz="1600" spc="-1" strike="noStrike">
                <a:solidFill>
                  <a:srgbClr val="000000"/>
                </a:solidFill>
                <a:latin typeface="FreeSerif"/>
              </a:rPr>
              <a:t>nec tibi me in hac re gratari decet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. Quidam tamen reprehendunt quod penitus non dederit verba Acesti gratulanti. </a:t>
            </a:r>
            <a:r>
              <a:rPr b="0" lang="en-US" sz="1600" spc="-1" strike="noStrike">
                <a:solidFill>
                  <a:srgbClr val="000000"/>
                </a:solidFill>
                <a:latin typeface="DejaVu Sans"/>
                <a:ea typeface="DejaVu Sans"/>
              </a:rPr>
              <a:t>]]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spcBef>
                <a:spcPts val="1417"/>
              </a:spcBef>
              <a:buNone/>
            </a:pP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REDUCES salvos : alibi (I 397) </a:t>
            </a:r>
            <a:r>
              <a:rPr b="0" i="1" lang="en-US" sz="1600" spc="-1" strike="noStrike">
                <a:solidFill>
                  <a:srgbClr val="000000"/>
                </a:solidFill>
                <a:latin typeface="FreeSerif"/>
              </a:rPr>
              <a:t>ut reduces illi ludunt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.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spcBef>
                <a:spcPts val="1417"/>
              </a:spcBef>
              <a:buNone/>
            </a:pP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GAZA AGRESTI opibus rusticanis: nam gaza omnis fructus est.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/>
          </p:nvPr>
        </p:nvSpPr>
        <p:spPr>
          <a:xfrm>
            <a:off x="311760" y="288000"/>
            <a:ext cx="6600240" cy="429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0688"/>
          </a:bodyPr>
          <a:p>
            <a:pPr indent="0">
              <a:spcBef>
                <a:spcPts val="1417"/>
              </a:spcBef>
              <a:buNone/>
            </a:pP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42. STELLAS FUGARAT poetice dixit: nam si stellae a stando dictae sunt, non fugantur; semper enim fixae sunt praeter planetas. </a:t>
            </a:r>
            <a:r>
              <a:rPr b="0" lang="en-US" sz="1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[[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et est </a:t>
            </a:r>
            <a:r>
              <a:rPr b="1" lang="en-US" sz="1600" spc="-1" strike="noStrike">
                <a:solidFill>
                  <a:srgbClr val="000000"/>
                </a:solidFill>
                <a:latin typeface="FreeSerif"/>
              </a:rPr>
              <a:t>indicativus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 modus pro </a:t>
            </a:r>
            <a:r>
              <a:rPr b="1" lang="en-US" sz="1600" spc="-1" strike="noStrike">
                <a:solidFill>
                  <a:srgbClr val="000000"/>
                </a:solidFill>
                <a:latin typeface="FreeSerif"/>
              </a:rPr>
              <a:t>coniunctivo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: cum fugasset tempestates.</a:t>
            </a:r>
            <a:r>
              <a:rPr b="0" lang="en-US" sz="1600" spc="-1" strike="noStrike">
                <a:solidFill>
                  <a:srgbClr val="000000"/>
                </a:solidFill>
                <a:latin typeface="DejaVu Sans"/>
                <a:ea typeface="DejaVu Sans"/>
              </a:rPr>
              <a:t>]]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spcBef>
                <a:spcPts val="1417"/>
              </a:spcBef>
              <a:buNone/>
            </a:pP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43.  CLARA DIES </a:t>
            </a:r>
            <a:r>
              <a:rPr b="0" lang="en-US" sz="1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[[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ad conparationem.</a:t>
            </a:r>
            <a:r>
              <a:rPr b="0" lang="en-US" sz="1600" spc="-1" strike="noStrike">
                <a:solidFill>
                  <a:srgbClr val="000000"/>
                </a:solidFill>
                <a:latin typeface="DejaVu Sans"/>
                <a:ea typeface="DejaVu Sans"/>
              </a:rPr>
              <a:t>]]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spcBef>
                <a:spcPts val="1417"/>
              </a:spcBef>
              <a:buNone/>
            </a:pP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44. ADVOCAT AENEAS </a:t>
            </a:r>
            <a:r>
              <a:rPr b="0" lang="en-US" sz="1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[[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proprie enim </a:t>
            </a:r>
            <a:r>
              <a:rPr b="1" lang="en-US" sz="1600" spc="-1" strike="noStrike">
                <a:solidFill>
                  <a:srgbClr val="000000"/>
                </a:solidFill>
                <a:latin typeface="FreeSerif"/>
              </a:rPr>
              <a:t>advocata contio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 dicitur.</a:t>
            </a:r>
            <a:r>
              <a:rPr b="0" lang="en-US" sz="1600" spc="-1" strike="noStrike">
                <a:solidFill>
                  <a:srgbClr val="000000"/>
                </a:solidFill>
                <a:latin typeface="DejaVu Sans"/>
                <a:ea typeface="DejaVu Sans"/>
              </a:rPr>
              <a:t>]]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spcBef>
                <a:spcPts val="1417"/>
              </a:spcBef>
              <a:buNone/>
            </a:pP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45. DARDANIDAE MAGNI frequenter, ut diximus, ad opus suum Vergilius aliqua ex historia derivat: nam sic omnia inducit, quasi </a:t>
            </a:r>
            <a:r>
              <a:rPr b="1" lang="en-US" sz="1600" spc="-1" strike="noStrike">
                <a:solidFill>
                  <a:srgbClr val="000000"/>
                </a:solidFill>
                <a:latin typeface="FreeSerif"/>
              </a:rPr>
              <a:t>divini honores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 solvantur Anchisae, quos constat Iulio Caesari tribuisse Augustum. et bene dicit </a:t>
            </a:r>
            <a:r>
              <a:rPr b="0" i="1" lang="en-US" sz="1600" spc="-1" strike="noStrike">
                <a:solidFill>
                  <a:srgbClr val="000000"/>
                </a:solidFill>
                <a:latin typeface="FreeSerif"/>
              </a:rPr>
              <a:t>genus alto a sanguine divum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: nam per tacitam oeconomiam ostendit, debere Anchisen generis sui honorem mereri: unde est (IX 642) </a:t>
            </a:r>
            <a:r>
              <a:rPr b="0" i="1" lang="en-US" sz="1600" spc="-1" strike="noStrike">
                <a:solidFill>
                  <a:srgbClr val="000000"/>
                </a:solidFill>
                <a:latin typeface="FreeSerif"/>
              </a:rPr>
              <a:t>dis genite et geniture deos.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spcBef>
                <a:spcPts val="1417"/>
              </a:spcBef>
              <a:buNone/>
            </a:pP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A SANGVINE DIVVM  ‘divum’ et ‘deorum’ 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indifferenter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 plerumque ponit poeta, quamquam sit discretio, ut </a:t>
            </a:r>
            <a:r>
              <a:rPr b="1" lang="en-US" sz="1600" spc="-1" strike="noStrike">
                <a:solidFill>
                  <a:srgbClr val="000000"/>
                </a:solidFill>
                <a:latin typeface="FreeSerif"/>
              </a:rPr>
              <a:t>deos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 perpetuos dicamus, </a:t>
            </a:r>
            <a:r>
              <a:rPr b="1" lang="en-US" sz="1600" spc="-1" strike="noStrike">
                <a:solidFill>
                  <a:srgbClr val="000000"/>
                </a:solidFill>
                <a:latin typeface="FreeSerif"/>
              </a:rPr>
              <a:t>divos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 ex hominibus factos, quasi qui diem obierint: unde divos etiam imperatores vocamus. Sed </a:t>
            </a:r>
            <a:r>
              <a:rPr b="1" lang="en-US" sz="1600" spc="-1" strike="noStrike">
                <a:solidFill>
                  <a:srgbClr val="000000"/>
                </a:solidFill>
                <a:latin typeface="FreeSerif"/>
              </a:rPr>
              <a:t>Varro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 et </a:t>
            </a:r>
            <a:r>
              <a:rPr b="1" lang="en-US" sz="1600" spc="-1" strike="noStrike">
                <a:solidFill>
                  <a:srgbClr val="000000"/>
                </a:solidFill>
                <a:latin typeface="FreeSerif"/>
              </a:rPr>
              <a:t>Ateius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 contra sentiunt, dicentes divos perpetuos, deos, qui propter sui consecrationem timentur, ut sunt dii Manes: quod tangit in duodecimo dicens (139)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 </a:t>
            </a:r>
            <a:r>
              <a:rPr b="0" i="1" lang="en-US" sz="1600" spc="-1" strike="noStrike">
                <a:solidFill>
                  <a:srgbClr val="000000"/>
                </a:solidFill>
                <a:latin typeface="FreeSerif"/>
              </a:rPr>
              <a:t>diva deam stagnis quae fluminibusque sonoris/praesidet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.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/>
          </p:nvPr>
        </p:nvSpPr>
        <p:spPr>
          <a:xfrm>
            <a:off x="311760" y="576000"/>
            <a:ext cx="7752240" cy="4002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46. ANNUUS ORBIS quia menses in sese recurrunt et annum faciunt: unde et anulus quasi anuus dictus. Sic alibi: </a:t>
            </a:r>
            <a:r>
              <a:rPr b="0" i="1" lang="en-US" sz="1600" spc="-1" strike="noStrike">
                <a:solidFill>
                  <a:srgbClr val="000000"/>
                </a:solidFill>
                <a:latin typeface="FreeSerif"/>
              </a:rPr>
              <a:t>atque in se sua per vestigia volvitur annus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.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spcBef>
                <a:spcPts val="1417"/>
              </a:spcBef>
              <a:buNone/>
            </a:pP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47. DIVINI aut </a:t>
            </a:r>
            <a:r>
              <a:rPr b="1" lang="en-US" sz="1600" spc="-1" strike="noStrike">
                <a:solidFill>
                  <a:srgbClr val="000000"/>
                </a:solidFill>
                <a:latin typeface="FreeSerif"/>
              </a:rPr>
              <a:t>laus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 est, ut 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divini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 opus 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Alcimedontis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: aut re vera ‘divini’; nam ait (VII 122) </a:t>
            </a:r>
            <a:r>
              <a:rPr b="0" i="1" lang="en-US" sz="1600" spc="-1" strike="noStrike">
                <a:solidFill>
                  <a:srgbClr val="000000"/>
                </a:solidFill>
                <a:latin typeface="FreeSerif"/>
              </a:rPr>
              <a:t>genitor mihi talia namque, nunc repeto, Anchises fatorum arcana reliquit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. </a:t>
            </a:r>
            <a:r>
              <a:rPr b="0" lang="en-US" sz="1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[[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Multa enim antiqua lectio Anchisen </a:t>
            </a:r>
            <a:r>
              <a:rPr b="1" lang="en-US" sz="1600" spc="-1" strike="noStrike">
                <a:solidFill>
                  <a:srgbClr val="000000"/>
                </a:solidFill>
                <a:latin typeface="FreeSerif"/>
              </a:rPr>
              <a:t>futurorum scientem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 concelebrat. Out  ‘divini’  id est </a:t>
            </a:r>
            <a:r>
              <a:rPr b="1" lang="en-US" sz="1600" spc="-1" strike="noStrike">
                <a:solidFill>
                  <a:srgbClr val="000000"/>
                </a:solidFill>
                <a:latin typeface="FreeSerif"/>
              </a:rPr>
              <a:t>dei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, quia apud  Romanos defunctorum parentes dei a filiis vocabantur.</a:t>
            </a:r>
            <a:r>
              <a:rPr b="0" lang="en-US" sz="1600" spc="-1" strike="noStrike">
                <a:solidFill>
                  <a:srgbClr val="000000"/>
                </a:solidFill>
                <a:latin typeface="DejaVu Sans"/>
                <a:ea typeface="DejaVu Sans"/>
              </a:rPr>
              <a:t>]]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spcBef>
                <a:spcPts val="1417"/>
              </a:spcBef>
              <a:buNone/>
            </a:pP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48. MAESTAS ARA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  <a:ea typeface="Arial"/>
              </a:rPr>
              <a:t>S  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  <a:ea typeface="Times New Roman"/>
              </a:rPr>
              <a:t>[[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  <a:ea typeface="Arial"/>
              </a:rPr>
              <a:t>aut ipsi maesti; aut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  <a:ea typeface="DejaVu Sans"/>
              </a:rPr>
              <a:t>]]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 medium se praebet: nam et </a:t>
            </a:r>
            <a:r>
              <a:rPr b="1" lang="en-US" sz="1600" spc="-1" strike="noStrike">
                <a:solidFill>
                  <a:srgbClr val="000000"/>
                </a:solidFill>
                <a:latin typeface="FreeSerif"/>
              </a:rPr>
              <a:t>hominem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 fuisse novit, et vult eum ex consecratione </a:t>
            </a:r>
            <a:r>
              <a:rPr b="1" lang="en-US" sz="1600" spc="-1" strike="noStrike">
                <a:solidFill>
                  <a:srgbClr val="000000"/>
                </a:solidFill>
                <a:latin typeface="FreeSerif"/>
              </a:rPr>
              <a:t>numen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 effectum; nam ‘maestas aras’ ad hominem pertinet, id est diis manibus consecratas, et quod paulo post dicit (93) </a:t>
            </a:r>
            <a:r>
              <a:rPr b="0" i="1" lang="en-US" sz="1600" spc="-1" strike="noStrike">
                <a:solidFill>
                  <a:srgbClr val="000000"/>
                </a:solidFill>
                <a:latin typeface="FreeSerif"/>
              </a:rPr>
              <a:t>altaria liquit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 vult esse divinitatis post apotheosin, </a:t>
            </a:r>
            <a:r>
              <a:rPr b="0" lang="en-US" sz="1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[[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posteaqam deus confirmatus est</a:t>
            </a:r>
            <a:r>
              <a:rPr b="0" lang="en-US" sz="1600" spc="-1" strike="noStrike">
                <a:solidFill>
                  <a:srgbClr val="000000"/>
                </a:solidFill>
                <a:latin typeface="DejaVu Sans"/>
                <a:ea typeface="DejaVu Sans"/>
              </a:rPr>
              <a:t>]]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: unde est et (84) </a:t>
            </a:r>
            <a:r>
              <a:rPr b="0" i="1" lang="en-US" sz="1600" spc="-1" strike="noStrike">
                <a:solidFill>
                  <a:srgbClr val="000000"/>
                </a:solidFill>
                <a:latin typeface="FreeSerif"/>
              </a:rPr>
              <a:t>adytis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, quae templorum sunt, et (93) </a:t>
            </a:r>
            <a:r>
              <a:rPr b="0" i="1" lang="en-US" sz="1600" spc="-1" strike="noStrike">
                <a:solidFill>
                  <a:srgbClr val="000000"/>
                </a:solidFill>
                <a:latin typeface="FreeSerif"/>
              </a:rPr>
              <a:t>successit tumulo</a:t>
            </a: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, quod est hominis.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11760" y="-95040"/>
            <a:ext cx="8520120" cy="1041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FreeSerif"/>
                <a:ea typeface="Economica"/>
              </a:rPr>
              <a:t>Annibal Caro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3" name=""/>
          <p:cNvGrpSpPr/>
          <p:nvPr/>
        </p:nvGrpSpPr>
        <p:grpSpPr>
          <a:xfrm>
            <a:off x="4608000" y="1385640"/>
            <a:ext cx="4056840" cy="2646360"/>
            <a:chOff x="4608000" y="1385640"/>
            <a:chExt cx="4056840" cy="2646360"/>
          </a:xfrm>
        </p:grpSpPr>
        <p:pic>
          <p:nvPicPr>
            <p:cNvPr id="44" name="" descr=""/>
            <p:cNvPicPr/>
            <p:nvPr/>
          </p:nvPicPr>
          <p:blipFill>
            <a:blip r:embed="rId1"/>
            <a:stretch/>
          </p:blipFill>
          <p:spPr>
            <a:xfrm>
              <a:off x="4637520" y="1385640"/>
              <a:ext cx="3595320" cy="9903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" descr=""/>
            <p:cNvPicPr/>
            <p:nvPr/>
          </p:nvPicPr>
          <p:blipFill>
            <a:blip r:embed="rId2"/>
            <a:stretch/>
          </p:blipFill>
          <p:spPr>
            <a:xfrm>
              <a:off x="4608000" y="2334240"/>
              <a:ext cx="4056840" cy="16977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311760" y="1225080"/>
            <a:ext cx="3999600" cy="3353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rmAutofit fontScale="74983"/>
          </a:bodyPr>
          <a:p>
            <a:pPr indent="0">
              <a:lnSpc>
                <a:spcPct val="115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Open Sans"/>
                <a:ea typeface="Open Sans"/>
              </a:rPr>
              <a:t>quem genuit. </a:t>
            </a:r>
            <a:r>
              <a:rPr b="0" lang="en-US" sz="1400" spc="-1" strike="noStrike">
                <a:solidFill>
                  <a:srgbClr val="000000"/>
                </a:solidFill>
                <a:highlight>
                  <a:srgbClr val="8af4f4"/>
                </a:highlight>
                <a:latin typeface="Open Sans"/>
                <a:ea typeface="Open Sans"/>
              </a:rPr>
              <a:t>veterum non immemor ille parentum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highlight>
                  <a:srgbClr val="8af4f4"/>
                </a:highlight>
                <a:latin typeface="Open Sans"/>
                <a:ea typeface="Open Sans"/>
              </a:rPr>
              <a:t>gratatur reduces et gaza laetus agresti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highlight>
                  <a:srgbClr val="8af4f4"/>
                </a:highlight>
                <a:latin typeface="Open Sans"/>
                <a:ea typeface="Open Sans"/>
              </a:rPr>
              <a:t>excipit, ac fessos opibus solatur amicis.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highlight>
                  <a:srgbClr val="fff200"/>
                </a:highlight>
                <a:latin typeface="Open Sans"/>
                <a:ea typeface="Open Sans"/>
              </a:rPr>
              <a:t>Postera cum primo stellas Oriente fugarat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highlight>
                  <a:srgbClr val="fff200"/>
                </a:highlight>
                <a:latin typeface="Open Sans"/>
                <a:ea typeface="Open Sans"/>
              </a:rPr>
              <a:t>clara dies, socios in coetum litore ab omni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highlight>
                  <a:srgbClr val="fff200"/>
                </a:highlight>
                <a:latin typeface="Open Sans"/>
                <a:ea typeface="Open Sans"/>
              </a:rPr>
              <a:t>advocat Aeneas tumulique ex aggere fatur: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highlight>
                  <a:srgbClr val="e0efd4"/>
                </a:highlight>
                <a:latin typeface="Open Sans"/>
                <a:ea typeface="Open Sans"/>
              </a:rPr>
              <a:t>´Dardanidae magni, genus alto a sanguine divum,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highlight>
                  <a:srgbClr val="e0efd4"/>
                </a:highlight>
                <a:latin typeface="Open Sans"/>
                <a:ea typeface="Open Sans"/>
              </a:rPr>
              <a:t>annuus exactis completur mensibus orbis,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highlight>
                  <a:srgbClr val="e0efd4"/>
                </a:highlight>
                <a:latin typeface="Open Sans"/>
                <a:ea typeface="Open Sans"/>
              </a:rPr>
              <a:t>ex quo reliquias divinique ossa parentis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highlight>
                  <a:srgbClr val="e0efd4"/>
                </a:highlight>
                <a:latin typeface="Open Sans"/>
                <a:ea typeface="Open Sans"/>
              </a:rPr>
              <a:t>condidimus terra maestasque sacravimus aras;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spcAft>
                <a:spcPts val="1199"/>
              </a:spcAft>
              <a:buNone/>
              <a:tabLst>
                <a:tab algn="l" pos="0"/>
              </a:tabLst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7" name=""/>
          <p:cNvGrpSpPr/>
          <p:nvPr/>
        </p:nvGrpSpPr>
        <p:grpSpPr>
          <a:xfrm>
            <a:off x="5064840" y="1306800"/>
            <a:ext cx="3672000" cy="2797200"/>
            <a:chOff x="5064840" y="1306800"/>
            <a:chExt cx="3672000" cy="2797200"/>
          </a:xfrm>
        </p:grpSpPr>
        <p:sp>
          <p:nvSpPr>
            <p:cNvPr id="48" name=""/>
            <p:cNvSpPr/>
            <p:nvPr/>
          </p:nvSpPr>
          <p:spPr>
            <a:xfrm>
              <a:off x="5064840" y="1584000"/>
              <a:ext cx="3672000" cy="576000"/>
            </a:xfrm>
            <a:prstGeom prst="rect">
              <a:avLst/>
            </a:prstGeom>
            <a:solidFill>
              <a:srgbClr val="8af4f4">
                <a:alpha val="4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ctr">
              <a:noAutofit/>
            </a:bodyPr>
            <a:p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6792840" y="1306800"/>
              <a:ext cx="1944000" cy="277200"/>
            </a:xfrm>
            <a:prstGeom prst="rect">
              <a:avLst/>
            </a:prstGeom>
            <a:solidFill>
              <a:srgbClr val="8af4f4">
                <a:alpha val="4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ctr">
              <a:noAutofit/>
            </a:bodyPr>
            <a:p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5064840" y="2160000"/>
              <a:ext cx="3672000" cy="792000"/>
            </a:xfrm>
            <a:prstGeom prst="rect">
              <a:avLst/>
            </a:prstGeom>
            <a:solidFill>
              <a:srgbClr val="fff200">
                <a:alpha val="4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ctr">
              <a:noAutofit/>
            </a:bodyPr>
            <a:p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5064840" y="2952000"/>
              <a:ext cx="3672000" cy="864000"/>
            </a:xfrm>
            <a:prstGeom prst="rect">
              <a:avLst/>
            </a:prstGeom>
            <a:solidFill>
              <a:srgbClr val="e0efd4">
                <a:alpha val="4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ctr">
              <a:noAutofit/>
            </a:bodyPr>
            <a:p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5064840" y="3816000"/>
              <a:ext cx="1440000" cy="288000"/>
            </a:xfrm>
            <a:prstGeom prst="rect">
              <a:avLst/>
            </a:prstGeom>
            <a:solidFill>
              <a:srgbClr val="e0efd4">
                <a:alpha val="4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ctr">
              <a:noAutofit/>
            </a:bodyPr>
            <a:p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53" name=""/>
          <p:cNvSpPr/>
          <p:nvPr/>
        </p:nvSpPr>
        <p:spPr>
          <a:xfrm>
            <a:off x="2520000" y="936000"/>
            <a:ext cx="4464000" cy="0"/>
          </a:xfrm>
          <a:prstGeom prst="line">
            <a:avLst/>
          </a:prstGeom>
          <a:ln w="29160">
            <a:solidFill>
              <a:srgbClr val="cca67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04760" rIns="104760" tIns="-59760" bIns="-5976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335880" y="72000"/>
            <a:ext cx="8520120" cy="830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rm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FreeSerif"/>
                <a:ea typeface="Economica"/>
              </a:rPr>
              <a:t>Vittorio Alfieri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311760" y="1225080"/>
            <a:ext cx="3999600" cy="3353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rmAutofit fontScale="74983"/>
          </a:bodyPr>
          <a:p>
            <a:pPr indent="0">
              <a:lnSpc>
                <a:spcPct val="115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Open Sans"/>
                <a:ea typeface="Open Sans"/>
              </a:rPr>
              <a:t>quem genuit. </a:t>
            </a:r>
            <a:r>
              <a:rPr b="0" lang="en-US" sz="1400" spc="-1" strike="noStrike">
                <a:solidFill>
                  <a:srgbClr val="000000"/>
                </a:solidFill>
                <a:highlight>
                  <a:srgbClr val="8af4f4"/>
                </a:highlight>
                <a:latin typeface="Open Sans"/>
                <a:ea typeface="Open Sans"/>
              </a:rPr>
              <a:t>veterum non immemor ille parentum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highlight>
                  <a:srgbClr val="8af4f4"/>
                </a:highlight>
                <a:latin typeface="Open Sans"/>
                <a:ea typeface="Open Sans"/>
              </a:rPr>
              <a:t>gratatur reduces et gaza laetus agresti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highlight>
                  <a:srgbClr val="8af4f4"/>
                </a:highlight>
                <a:latin typeface="Open Sans"/>
                <a:ea typeface="Open Sans"/>
              </a:rPr>
              <a:t>excipit, ac fessos opibus solatur amicis.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highlight>
                  <a:srgbClr val="fff200"/>
                </a:highlight>
                <a:latin typeface="Open Sans"/>
                <a:ea typeface="Open Sans"/>
              </a:rPr>
              <a:t>Postera cum primo stellas Oriente fugarat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highlight>
                  <a:srgbClr val="fff200"/>
                </a:highlight>
                <a:latin typeface="Open Sans"/>
                <a:ea typeface="Open Sans"/>
              </a:rPr>
              <a:t>clara dies, socios in coetum litore ab omni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highlight>
                  <a:srgbClr val="fff200"/>
                </a:highlight>
                <a:latin typeface="Open Sans"/>
                <a:ea typeface="Open Sans"/>
              </a:rPr>
              <a:t>advocat Aeneas tumulique ex aggere fatur: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highlight>
                  <a:srgbClr val="e0efd4"/>
                </a:highlight>
                <a:latin typeface="Open Sans"/>
                <a:ea typeface="Open Sans"/>
              </a:rPr>
              <a:t>´Dardanidae magni, genus alto a sanguine divum,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highlight>
                  <a:srgbClr val="e0efd4"/>
                </a:highlight>
                <a:latin typeface="Open Sans"/>
                <a:ea typeface="Open Sans"/>
              </a:rPr>
              <a:t>annuus exactis completur mensibus orbis,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highlight>
                  <a:srgbClr val="e0efd4"/>
                </a:highlight>
                <a:latin typeface="Open Sans"/>
                <a:ea typeface="Open Sans"/>
              </a:rPr>
              <a:t>ex quo reliquias divinique ossa parentis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highlight>
                  <a:srgbClr val="e0efd4"/>
                </a:highlight>
                <a:latin typeface="Open Sans"/>
                <a:ea typeface="Open Sans"/>
              </a:rPr>
              <a:t>condidimus terra maestasque sacravimus aras;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spcAft>
                <a:spcPts val="1199"/>
              </a:spcAft>
              <a:buNone/>
              <a:tabLst>
                <a:tab algn="l" pos="0"/>
              </a:tabLst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56" name=""/>
          <p:cNvGrpSpPr/>
          <p:nvPr/>
        </p:nvGrpSpPr>
        <p:grpSpPr>
          <a:xfrm>
            <a:off x="4824000" y="1235160"/>
            <a:ext cx="3384000" cy="3497040"/>
            <a:chOff x="4824000" y="1235160"/>
            <a:chExt cx="3384000" cy="3497040"/>
          </a:xfrm>
        </p:grpSpPr>
        <p:grpSp>
          <p:nvGrpSpPr>
            <p:cNvPr id="57" name=""/>
            <p:cNvGrpSpPr/>
            <p:nvPr/>
          </p:nvGrpSpPr>
          <p:grpSpPr>
            <a:xfrm>
              <a:off x="4824000" y="2085840"/>
              <a:ext cx="3384000" cy="2646360"/>
              <a:chOff x="4824000" y="2085840"/>
              <a:chExt cx="3384000" cy="2646360"/>
            </a:xfrm>
          </p:grpSpPr>
          <p:pic>
            <p:nvPicPr>
              <p:cNvPr id="58" name="" descr=""/>
              <p:cNvPicPr/>
              <p:nvPr/>
            </p:nvPicPr>
            <p:blipFill>
              <a:blip r:embed="rId1"/>
              <a:stretch/>
            </p:blipFill>
            <p:spPr>
              <a:xfrm>
                <a:off x="4824000" y="2113200"/>
                <a:ext cx="3384000" cy="2599200"/>
              </a:xfrm>
              <a:prstGeom prst="rect">
                <a:avLst/>
              </a:prstGeom>
              <a:ln w="0">
                <a:noFill/>
              </a:ln>
            </p:spPr>
          </p:pic>
          <p:grpSp>
            <p:nvGrpSpPr>
              <p:cNvPr id="59" name=""/>
              <p:cNvGrpSpPr/>
              <p:nvPr/>
            </p:nvGrpSpPr>
            <p:grpSpPr>
              <a:xfrm>
                <a:off x="4905000" y="2085840"/>
                <a:ext cx="3138120" cy="2646360"/>
                <a:chOff x="4905000" y="2085840"/>
                <a:chExt cx="3138120" cy="2646360"/>
              </a:xfrm>
            </p:grpSpPr>
            <p:sp>
              <p:nvSpPr>
                <p:cNvPr id="60" name=""/>
                <p:cNvSpPr/>
                <p:nvPr/>
              </p:nvSpPr>
              <p:spPr>
                <a:xfrm>
                  <a:off x="4905000" y="2085840"/>
                  <a:ext cx="3138120" cy="664560"/>
                </a:xfrm>
                <a:prstGeom prst="rect">
                  <a:avLst/>
                </a:prstGeom>
                <a:solidFill>
                  <a:srgbClr val="8af4f4">
                    <a:alpha val="40000"/>
                  </a:srgbClr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5000" bIns="45000" anchor="ctr">
                  <a:noAutofit/>
                </a:bodyPr>
                <a:p>
                  <a:endParaRPr b="0" lang="en-US" sz="1800" spc="-1" strike="noStrike">
                    <a:solidFill>
                      <a:srgbClr val="000000"/>
                    </a:solidFill>
                    <a:latin typeface="Arial"/>
                  </a:endParaRPr>
                </a:p>
              </p:txBody>
            </p:sp>
            <p:sp>
              <p:nvSpPr>
                <p:cNvPr id="61" name=""/>
                <p:cNvSpPr/>
                <p:nvPr/>
              </p:nvSpPr>
              <p:spPr>
                <a:xfrm>
                  <a:off x="4905000" y="2750400"/>
                  <a:ext cx="1431360" cy="219960"/>
                </a:xfrm>
                <a:prstGeom prst="rect">
                  <a:avLst/>
                </a:prstGeom>
                <a:solidFill>
                  <a:srgbClr val="8af4f4">
                    <a:alpha val="40000"/>
                  </a:srgbClr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5000" bIns="45000" anchor="ctr">
                  <a:noAutofit/>
                </a:bodyPr>
                <a:p>
                  <a:endParaRPr b="0" lang="en-US" sz="1800" spc="-1" strike="noStrike">
                    <a:solidFill>
                      <a:srgbClr val="000000"/>
                    </a:solidFill>
                    <a:latin typeface="Arial"/>
                  </a:endParaRPr>
                </a:p>
              </p:txBody>
            </p:sp>
            <p:sp>
              <p:nvSpPr>
                <p:cNvPr id="62" name=""/>
                <p:cNvSpPr/>
                <p:nvPr/>
              </p:nvSpPr>
              <p:spPr>
                <a:xfrm>
                  <a:off x="6336360" y="2750400"/>
                  <a:ext cx="1706760" cy="219960"/>
                </a:xfrm>
                <a:prstGeom prst="rect">
                  <a:avLst/>
                </a:prstGeom>
                <a:solidFill>
                  <a:srgbClr val="fff200">
                    <a:alpha val="40000"/>
                  </a:srgbClr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5000" bIns="45000" anchor="ctr">
                  <a:noAutofit/>
                </a:bodyPr>
                <a:p>
                  <a:endParaRPr b="0" lang="en-US" sz="1800" spc="-1" strike="noStrike">
                    <a:solidFill>
                      <a:srgbClr val="000000"/>
                    </a:solidFill>
                    <a:latin typeface="Arial"/>
                  </a:endParaRPr>
                </a:p>
              </p:txBody>
            </p:sp>
            <p:sp>
              <p:nvSpPr>
                <p:cNvPr id="63" name=""/>
                <p:cNvSpPr/>
                <p:nvPr/>
              </p:nvSpPr>
              <p:spPr>
                <a:xfrm>
                  <a:off x="4905000" y="2970360"/>
                  <a:ext cx="3138120" cy="664560"/>
                </a:xfrm>
                <a:prstGeom prst="rect">
                  <a:avLst/>
                </a:prstGeom>
                <a:solidFill>
                  <a:srgbClr val="fff200">
                    <a:alpha val="40000"/>
                  </a:srgbClr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5000" bIns="45000" anchor="ctr">
                  <a:noAutofit/>
                </a:bodyPr>
                <a:p>
                  <a:endParaRPr b="0" lang="en-US" sz="1800" spc="-1" strike="noStrike">
                    <a:solidFill>
                      <a:srgbClr val="000000"/>
                    </a:solidFill>
                    <a:latin typeface="Arial"/>
                  </a:endParaRPr>
                </a:p>
              </p:txBody>
            </p:sp>
            <p:sp>
              <p:nvSpPr>
                <p:cNvPr id="64" name=""/>
                <p:cNvSpPr/>
                <p:nvPr/>
              </p:nvSpPr>
              <p:spPr>
                <a:xfrm>
                  <a:off x="4905000" y="3634920"/>
                  <a:ext cx="3138120" cy="876960"/>
                </a:xfrm>
                <a:prstGeom prst="rect">
                  <a:avLst/>
                </a:prstGeom>
                <a:solidFill>
                  <a:srgbClr val="e0efd4">
                    <a:alpha val="40000"/>
                  </a:srgbClr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5000" bIns="45000" anchor="ctr">
                  <a:noAutofit/>
                </a:bodyPr>
                <a:p>
                  <a:endParaRPr b="0" lang="en-US" sz="1800" spc="-1" strike="noStrike">
                    <a:solidFill>
                      <a:srgbClr val="000000"/>
                    </a:solidFill>
                    <a:latin typeface="Arial"/>
                  </a:endParaRPr>
                </a:p>
              </p:txBody>
            </p:sp>
            <p:sp>
              <p:nvSpPr>
                <p:cNvPr id="65" name=""/>
                <p:cNvSpPr/>
                <p:nvPr/>
              </p:nvSpPr>
              <p:spPr>
                <a:xfrm>
                  <a:off x="4905000" y="4511880"/>
                  <a:ext cx="1045800" cy="220320"/>
                </a:xfrm>
                <a:prstGeom prst="rect">
                  <a:avLst/>
                </a:prstGeom>
                <a:solidFill>
                  <a:srgbClr val="e0efd4">
                    <a:alpha val="40000"/>
                  </a:srgbClr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5000" bIns="45000" anchor="ctr">
                  <a:noAutofit/>
                </a:bodyPr>
                <a:p>
                  <a:endParaRPr b="0" lang="en-US" sz="1800" spc="-1" strike="noStrike">
                    <a:solidFill>
                      <a:srgbClr val="000000"/>
                    </a:solidFill>
                    <a:latin typeface="Arial"/>
                  </a:endParaRPr>
                </a:p>
              </p:txBody>
            </p:sp>
          </p:grpSp>
        </p:grpSp>
        <p:pic>
          <p:nvPicPr>
            <p:cNvPr id="66" name="" descr=""/>
            <p:cNvPicPr/>
            <p:nvPr/>
          </p:nvPicPr>
          <p:blipFill>
            <a:blip r:embed="rId2"/>
            <a:stretch/>
          </p:blipFill>
          <p:spPr>
            <a:xfrm>
              <a:off x="4941000" y="1235160"/>
              <a:ext cx="3213000" cy="8715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67" name=""/>
          <p:cNvSpPr/>
          <p:nvPr/>
        </p:nvSpPr>
        <p:spPr>
          <a:xfrm>
            <a:off x="4941000" y="1420200"/>
            <a:ext cx="1800000" cy="221040"/>
          </a:xfrm>
          <a:prstGeom prst="rect">
            <a:avLst/>
          </a:prstGeom>
          <a:solidFill>
            <a:srgbClr val="8af4f4">
              <a:alpha val="4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6606000" y="1218960"/>
            <a:ext cx="1458000" cy="221040"/>
          </a:xfrm>
          <a:prstGeom prst="rect">
            <a:avLst/>
          </a:prstGeom>
          <a:solidFill>
            <a:srgbClr val="8af4f4">
              <a:alpha val="4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2520000" y="936000"/>
            <a:ext cx="4464000" cy="0"/>
          </a:xfrm>
          <a:prstGeom prst="line">
            <a:avLst/>
          </a:prstGeom>
          <a:ln w="29160">
            <a:solidFill>
              <a:srgbClr val="cca67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04760" rIns="104760" tIns="-59760" bIns="-5976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335880" y="33120"/>
            <a:ext cx="8520120" cy="830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rm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FreeSerif"/>
                <a:ea typeface="Economica"/>
              </a:rPr>
              <a:t>Alessandro Fo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1" name="" descr=""/>
          <p:cNvPicPr/>
          <p:nvPr/>
        </p:nvPicPr>
        <p:blipFill>
          <a:blip r:embed="rId1"/>
          <a:stretch/>
        </p:blipFill>
        <p:spPr>
          <a:xfrm>
            <a:off x="4464000" y="1555920"/>
            <a:ext cx="4426560" cy="1972080"/>
          </a:xfrm>
          <a:prstGeom prst="rect">
            <a:avLst/>
          </a:prstGeom>
          <a:ln w="0">
            <a:noFill/>
          </a:ln>
        </p:spPr>
      </p:pic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311760" y="1225080"/>
            <a:ext cx="3999600" cy="3353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rmAutofit fontScale="74983"/>
          </a:bodyPr>
          <a:p>
            <a:pPr indent="0">
              <a:lnSpc>
                <a:spcPct val="115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Open Sans"/>
                <a:ea typeface="Open Sans"/>
              </a:rPr>
              <a:t>quem genuit. </a:t>
            </a:r>
            <a:r>
              <a:rPr b="0" lang="en-US" sz="1400" spc="-1" strike="noStrike">
                <a:solidFill>
                  <a:srgbClr val="000000"/>
                </a:solidFill>
                <a:highlight>
                  <a:srgbClr val="8af4f4"/>
                </a:highlight>
                <a:latin typeface="Open Sans"/>
                <a:ea typeface="Open Sans"/>
              </a:rPr>
              <a:t>veterum non immemor ille parentum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highlight>
                  <a:srgbClr val="8af4f4"/>
                </a:highlight>
                <a:latin typeface="Open Sans"/>
                <a:ea typeface="Open Sans"/>
              </a:rPr>
              <a:t>gratatur reduces et gaza laetus agresti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highlight>
                  <a:srgbClr val="8af4f4"/>
                </a:highlight>
                <a:latin typeface="Open Sans"/>
                <a:ea typeface="Open Sans"/>
              </a:rPr>
              <a:t>excipit, ac fessos opibus solatur amicis.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highlight>
                  <a:srgbClr val="fff200"/>
                </a:highlight>
                <a:latin typeface="Open Sans"/>
                <a:ea typeface="Open Sans"/>
              </a:rPr>
              <a:t>Postera cum primo stellas Oriente fugarat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highlight>
                  <a:srgbClr val="fff200"/>
                </a:highlight>
                <a:latin typeface="Open Sans"/>
                <a:ea typeface="Open Sans"/>
              </a:rPr>
              <a:t>clara dies, socios in coetum litore ab omni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highlight>
                  <a:srgbClr val="fff200"/>
                </a:highlight>
                <a:latin typeface="Open Sans"/>
                <a:ea typeface="Open Sans"/>
              </a:rPr>
              <a:t>advocat Aeneas tumulique ex aggere fatur: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highlight>
                  <a:srgbClr val="e0efd4"/>
                </a:highlight>
                <a:latin typeface="Open Sans"/>
                <a:ea typeface="Open Sans"/>
              </a:rPr>
              <a:t>´Dardanidae magni, genus alto a sanguine divum,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highlight>
                  <a:srgbClr val="e0efd4"/>
                </a:highlight>
                <a:latin typeface="Open Sans"/>
                <a:ea typeface="Open Sans"/>
              </a:rPr>
              <a:t>annuus exactis completur mensibus orbis,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highlight>
                  <a:srgbClr val="e0efd4"/>
                </a:highlight>
                <a:latin typeface="Open Sans"/>
                <a:ea typeface="Open Sans"/>
              </a:rPr>
              <a:t>ex quo reliquias divinique ossa parentis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highlight>
                  <a:srgbClr val="e0efd4"/>
                </a:highlight>
                <a:latin typeface="Open Sans"/>
                <a:ea typeface="Open Sans"/>
              </a:rPr>
              <a:t>condidimus terra maestasque sacravimus aras;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spcAft>
                <a:spcPts val="1199"/>
              </a:spcAft>
              <a:buNone/>
              <a:tabLst>
                <a:tab algn="l" pos="0"/>
              </a:tabLst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4752000" y="1728000"/>
            <a:ext cx="3960000" cy="432000"/>
          </a:xfrm>
          <a:prstGeom prst="rect">
            <a:avLst/>
          </a:prstGeom>
          <a:solidFill>
            <a:srgbClr val="8af4f4">
              <a:alpha val="4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5472000" y="1440000"/>
            <a:ext cx="3240000" cy="288000"/>
          </a:xfrm>
          <a:prstGeom prst="rect">
            <a:avLst/>
          </a:prstGeom>
          <a:solidFill>
            <a:srgbClr val="8af4f4">
              <a:alpha val="4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4752000" y="2160000"/>
            <a:ext cx="3960000" cy="576000"/>
          </a:xfrm>
          <a:prstGeom prst="rect">
            <a:avLst/>
          </a:prstGeom>
          <a:solidFill>
            <a:srgbClr val="fff200">
              <a:alpha val="4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4752000" y="2736000"/>
            <a:ext cx="3960000" cy="792000"/>
          </a:xfrm>
          <a:prstGeom prst="rect">
            <a:avLst/>
          </a:prstGeom>
          <a:solidFill>
            <a:srgbClr val="e0efd4">
              <a:alpha val="4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2520000" y="936000"/>
            <a:ext cx="4464000" cy="0"/>
          </a:xfrm>
          <a:prstGeom prst="line">
            <a:avLst/>
          </a:prstGeom>
          <a:ln w="29160">
            <a:solidFill>
              <a:srgbClr val="cca67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04760" rIns="104760" tIns="-59760" bIns="-5976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/>
          </p:nvPr>
        </p:nvSpPr>
        <p:spPr>
          <a:xfrm>
            <a:off x="311760" y="1225080"/>
            <a:ext cx="7896240" cy="3353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/>
          </a:bodyPr>
          <a:p>
            <a:pPr marL="432000" indent="-324000">
              <a:spcBef>
                <a:spcPts val="850"/>
              </a:spcBef>
              <a:buClr>
                <a:srgbClr val="000000"/>
              </a:buClr>
              <a:buFont typeface="OpenSymbol"/>
              <a:buAutoNum type="arabicPeriod"/>
            </a:pP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Chi sono gli “Idonei auctores” per Servio? 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marL="432000" indent="0">
              <a:spcBef>
                <a:spcPts val="850"/>
              </a:spcBef>
              <a:buNone/>
            </a:pP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Auctoritas 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marL="432000" indent="0">
              <a:spcBef>
                <a:spcPts val="850"/>
              </a:spcBef>
              <a:buNone/>
            </a:pP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 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000000"/>
              </a:buClr>
              <a:buFont typeface="OpenSymbol"/>
              <a:buAutoNum type="arabicPeriod"/>
            </a:pPr>
            <a:r>
              <a:rPr b="0" lang="en-US" sz="1600" spc="-1" strike="noStrike">
                <a:solidFill>
                  <a:srgbClr val="000000"/>
                </a:solidFill>
                <a:latin typeface="FreeSerif"/>
              </a:rPr>
              <a:t>Come vengono considerati in particolare i neoterici: Lucano, Stazio, Giovenale?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spcBef>
                <a:spcPts val="850"/>
              </a:spcBef>
              <a:buNone/>
            </a:pP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title"/>
          </p:nvPr>
        </p:nvSpPr>
        <p:spPr>
          <a:xfrm>
            <a:off x="311760" y="159480"/>
            <a:ext cx="85201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spcBef>
                <a:spcPts val="850"/>
              </a:spcBef>
              <a:buNone/>
            </a:pPr>
            <a:r>
              <a:rPr b="0" lang="en-US" sz="2200" spc="-1" strike="noStrike">
                <a:solidFill>
                  <a:srgbClr val="000000"/>
                </a:solidFill>
                <a:latin typeface="FreeSerif"/>
                <a:ea typeface="Arial"/>
              </a:rPr>
              <a:t>Robert A. Kaster, </a:t>
            </a:r>
            <a:r>
              <a:rPr b="0" i="1" lang="en-US" sz="2200" spc="-1" strike="noStrike">
                <a:solidFill>
                  <a:srgbClr val="000000"/>
                </a:solidFill>
                <a:latin typeface="FreeSerif"/>
                <a:ea typeface="Arial"/>
              </a:rPr>
              <a:t>Servius and Idonei Auctores</a:t>
            </a:r>
            <a:r>
              <a:rPr b="0" lang="en-US" sz="2200" spc="-1" strike="noStrike">
                <a:solidFill>
                  <a:srgbClr val="000000"/>
                </a:solidFill>
                <a:latin typeface="FreeSerif"/>
                <a:ea typeface="Arial"/>
              </a:rPr>
              <a:t>, The American Journal of Philology</a:t>
            </a:r>
            <a:br>
              <a:rPr sz="2200"/>
            </a:br>
            <a:r>
              <a:rPr b="0" lang="en-US" sz="2200" spc="-1" strike="noStrike">
                <a:solidFill>
                  <a:srgbClr val="000000"/>
                </a:solidFill>
                <a:latin typeface="FreeSerif"/>
                <a:ea typeface="Arial"/>
              </a:rPr>
              <a:t>Vol. 99, No. 2 (Summer, 1978)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2520000" y="1512000"/>
            <a:ext cx="4464000" cy="0"/>
          </a:xfrm>
          <a:prstGeom prst="line">
            <a:avLst/>
          </a:prstGeom>
          <a:ln w="29160">
            <a:solidFill>
              <a:srgbClr val="cca67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04760" rIns="104760" tIns="-59760" bIns="-5976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</TotalTime>
  <Application>LibreOffice/24.2.7.2$Linux_X86_64 LibreOffice_project/420$Build-2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it-IT</dc:language>
  <cp:lastModifiedBy/>
  <dcterms:modified xsi:type="dcterms:W3CDTF">2025-11-20T20:56:44Z</dcterms:modified>
  <cp:revision>32</cp:revision>
  <dc:subject/>
  <dc:title/>
</cp:coreProperties>
</file>